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2cc458f4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2cc458f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2cc458f4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2cc458f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2cc458f42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2cc458f4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0"/>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latin typeface="Times New Roman"/>
                <a:ea typeface="Times New Roman"/>
                <a:cs typeface="Times New Roman"/>
                <a:sym typeface="Times New Roman"/>
              </a:rPr>
              <a:t>DevOps - Software Engineering</a:t>
            </a:r>
            <a:endParaRPr>
              <a:latin typeface="Times New Roman"/>
              <a:ea typeface="Times New Roman"/>
              <a:cs typeface="Times New Roman"/>
              <a:sym typeface="Times New Roman"/>
            </a:endParaRPr>
          </a:p>
        </p:txBody>
      </p:sp>
      <p:sp>
        <p:nvSpPr>
          <p:cNvPr id="85" name="Google Shape;85;p13"/>
          <p:cNvSpPr txBox="1"/>
          <p:nvPr>
            <p:ph idx="1" type="subTitle"/>
          </p:nvPr>
        </p:nvSpPr>
        <p:spPr>
          <a:xfrm>
            <a:off x="10105293" y="5693899"/>
            <a:ext cx="2086707" cy="1164101"/>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90000"/>
              </a:lnSpc>
              <a:spcBef>
                <a:spcPts val="0"/>
              </a:spcBef>
              <a:spcAft>
                <a:spcPts val="0"/>
              </a:spcAft>
              <a:buClr>
                <a:schemeClr val="dk1"/>
              </a:buClr>
              <a:buSzPct val="100000"/>
              <a:buNone/>
            </a:pPr>
            <a:r>
              <a:rPr lang="en-US">
                <a:latin typeface="Times New Roman"/>
                <a:ea typeface="Times New Roman"/>
                <a:cs typeface="Times New Roman"/>
                <a:sym typeface="Times New Roman"/>
              </a:rPr>
              <a:t>Roll Number(s):</a:t>
            </a:r>
            <a:endParaRPr/>
          </a:p>
          <a:p>
            <a:pPr indent="0" lvl="0" marL="0" rtl="0" algn="ctr">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S19-412</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S19-205</a:t>
            </a:r>
            <a:endParaRPr>
              <a:latin typeface="Times New Roman"/>
              <a:ea typeface="Times New Roman"/>
              <a:cs typeface="Times New Roman"/>
              <a:sym typeface="Times New Roman"/>
            </a:endParaRPr>
          </a:p>
        </p:txBody>
      </p:sp>
      <p:pic>
        <p:nvPicPr>
          <p:cNvPr descr="If someone ask you what DevOps is, show him this pic! » Easy as Linux" id="86" name="Google Shape;86;p13"/>
          <p:cNvPicPr preferRelativeResize="0"/>
          <p:nvPr/>
        </p:nvPicPr>
        <p:blipFill rotWithShape="1">
          <a:blip r:embed="rId3">
            <a:alphaModFix/>
          </a:blip>
          <a:srcRect b="0" l="0" r="0" t="0"/>
          <a:stretch/>
        </p:blipFill>
        <p:spPr>
          <a:xfrm>
            <a:off x="3699669" y="2387600"/>
            <a:ext cx="4783150" cy="421014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655975" y="3485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DevOps skills</a:t>
            </a:r>
            <a:endParaRPr/>
          </a:p>
          <a:p>
            <a:pPr indent="0" lvl="0" marL="0" rtl="0" algn="l">
              <a:spcBef>
                <a:spcPts val="0"/>
              </a:spcBef>
              <a:spcAft>
                <a:spcPts val="0"/>
              </a:spcAft>
              <a:buNone/>
            </a:pPr>
            <a:r>
              <a:t/>
            </a:r>
            <a:endParaRPr/>
          </a:p>
        </p:txBody>
      </p:sp>
      <p:sp>
        <p:nvSpPr>
          <p:cNvPr id="143" name="Google Shape;143;p22"/>
          <p:cNvSpPr txBox="1"/>
          <p:nvPr>
            <p:ph idx="1" type="body"/>
          </p:nvPr>
        </p:nvSpPr>
        <p:spPr>
          <a:xfrm>
            <a:off x="655975" y="1129900"/>
            <a:ext cx="10515600" cy="4351200"/>
          </a:xfrm>
          <a:prstGeom prst="rect">
            <a:avLst/>
          </a:prstGeom>
        </p:spPr>
        <p:txBody>
          <a:bodyPr anchorCtr="0" anchor="t" bIns="45700" lIns="91425" spcFirstLastPara="1" rIns="91425" wrap="square" tIns="45700">
            <a:noAutofit/>
          </a:bodyPr>
          <a:lstStyle/>
          <a:p>
            <a:pPr indent="0" lvl="0" marL="0" rtl="0" algn="l">
              <a:lnSpc>
                <a:spcPct val="100000"/>
              </a:lnSpc>
              <a:spcBef>
                <a:spcPts val="3400"/>
              </a:spcBef>
              <a:spcAft>
                <a:spcPts val="0"/>
              </a:spcAft>
              <a:buClr>
                <a:schemeClr val="dk1"/>
              </a:buClr>
              <a:buSzPts val="1100"/>
              <a:buFont typeface="Arial"/>
              <a:buNone/>
            </a:pPr>
            <a:r>
              <a:rPr lang="en-US" sz="2600">
                <a:highlight>
                  <a:srgbClr val="FFFFFF"/>
                </a:highlight>
                <a:latin typeface="Times New Roman"/>
                <a:ea typeface="Times New Roman"/>
                <a:cs typeface="Times New Roman"/>
                <a:sym typeface="Times New Roman"/>
              </a:rPr>
              <a:t>DevOps is often said to be more of a philosophy or collaborative IT culture, rather than a strictly defined job description or skill set. Because the area is so broad, DevOps positions suit IT generalists better than specialists.</a:t>
            </a:r>
            <a:endParaRPr sz="2600">
              <a:highlight>
                <a:srgbClr val="FFFFFF"/>
              </a:highlight>
              <a:latin typeface="Times New Roman"/>
              <a:ea typeface="Times New Roman"/>
              <a:cs typeface="Times New Roman"/>
              <a:sym typeface="Times New Roman"/>
            </a:endParaRPr>
          </a:p>
          <a:p>
            <a:pPr indent="0" lvl="0" marL="0" rtl="0" algn="l">
              <a:lnSpc>
                <a:spcPct val="100000"/>
              </a:lnSpc>
              <a:spcBef>
                <a:spcPts val="2000"/>
              </a:spcBef>
              <a:spcAft>
                <a:spcPts val="0"/>
              </a:spcAft>
              <a:buClr>
                <a:schemeClr val="dk1"/>
              </a:buClr>
              <a:buSzPts val="1100"/>
              <a:buFont typeface="Arial"/>
              <a:buNone/>
            </a:pPr>
            <a:r>
              <a:rPr lang="en-US" sz="2600">
                <a:highlight>
                  <a:srgbClr val="FFFFFF"/>
                </a:highlight>
                <a:latin typeface="Times New Roman"/>
                <a:ea typeface="Times New Roman"/>
                <a:cs typeface="Times New Roman"/>
                <a:sym typeface="Times New Roman"/>
              </a:rPr>
              <a:t>The role of DevOps engineer does not fall along one career track. Professionals can enter into the position from a variety of backgrounds. For example, a software developer can gain skills in operations, such as configuration of the hosting infrastructure, to become a DevOps engineer. Similarly, a systems administrator with coding, scripting and testing knowledge can become a DevOps engineer.</a:t>
            </a:r>
            <a:endParaRPr sz="2600">
              <a:highlight>
                <a:srgbClr val="FFFFFF"/>
              </a:highlight>
              <a:latin typeface="Times New Roman"/>
              <a:ea typeface="Times New Roman"/>
              <a:cs typeface="Times New Roman"/>
              <a:sym typeface="Times New Roman"/>
            </a:endParaRPr>
          </a:p>
          <a:p>
            <a:pPr indent="0" lvl="0" marL="0" rtl="0" algn="l">
              <a:lnSpc>
                <a:spcPct val="100000"/>
              </a:lnSpc>
              <a:spcBef>
                <a:spcPts val="2000"/>
              </a:spcBef>
              <a:spcAft>
                <a:spcPts val="0"/>
              </a:spcAft>
              <a:buClr>
                <a:schemeClr val="dk1"/>
              </a:buClr>
              <a:buSzPts val="1100"/>
              <a:buFont typeface="Arial"/>
              <a:buNone/>
            </a:pPr>
            <a:r>
              <a:rPr lang="en-US" sz="2600">
                <a:highlight>
                  <a:srgbClr val="FFFFFF"/>
                </a:highlight>
                <a:latin typeface="Times New Roman"/>
                <a:ea typeface="Times New Roman"/>
                <a:cs typeface="Times New Roman"/>
                <a:sym typeface="Times New Roman"/>
              </a:rPr>
              <a:t>Many DevOps job listings call for container, cloud and CI/CD knowledge, as well as soft skills. A DevOps engineer might also need to change processes and solve organizational problems to achieve business outcomes.</a:t>
            </a:r>
            <a:endParaRPr sz="2600">
              <a:highlight>
                <a:srgbClr val="FFFFFF"/>
              </a:highlight>
              <a:latin typeface="Times New Roman"/>
              <a:ea typeface="Times New Roman"/>
              <a:cs typeface="Times New Roman"/>
              <a:sym typeface="Times New Roman"/>
            </a:endParaRPr>
          </a:p>
          <a:p>
            <a:pPr indent="0" lvl="0" marL="0" rtl="0" algn="l">
              <a:lnSpc>
                <a:spcPct val="100000"/>
              </a:lnSpc>
              <a:spcBef>
                <a:spcPts val="2000"/>
              </a:spcBef>
              <a:spcAft>
                <a:spcPts val="0"/>
              </a:spcAft>
              <a:buNone/>
            </a:pPr>
            <a:r>
              <a:t/>
            </a:r>
            <a:endParaRPr sz="26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idx="1" type="body"/>
          </p:nvPr>
        </p:nvSpPr>
        <p:spPr>
          <a:xfrm>
            <a:off x="473775" y="69725"/>
            <a:ext cx="11502000" cy="4767300"/>
          </a:xfrm>
          <a:prstGeom prst="rect">
            <a:avLst/>
          </a:prstGeom>
        </p:spPr>
        <p:txBody>
          <a:bodyPr anchorCtr="0" anchor="t" bIns="45700" lIns="91425" spcFirstLastPara="1" rIns="91425" wrap="square" tIns="45700">
            <a:noAutofit/>
          </a:bodyPr>
          <a:lstStyle/>
          <a:p>
            <a:pPr indent="0" lvl="0" marL="0" rtl="0" algn="l">
              <a:lnSpc>
                <a:spcPct val="100000"/>
              </a:lnSpc>
              <a:spcBef>
                <a:spcPts val="2000"/>
              </a:spcBef>
              <a:spcAft>
                <a:spcPts val="0"/>
              </a:spcAft>
              <a:buClr>
                <a:schemeClr val="dk1"/>
              </a:buClr>
              <a:buSzPts val="1100"/>
              <a:buFont typeface="Arial"/>
              <a:buNone/>
            </a:pPr>
            <a:r>
              <a:rPr lang="en-US" sz="2600">
                <a:highlight>
                  <a:srgbClr val="FFFFFF"/>
                </a:highlight>
                <a:latin typeface="Times New Roman"/>
                <a:ea typeface="Times New Roman"/>
                <a:cs typeface="Times New Roman"/>
                <a:sym typeface="Times New Roman"/>
              </a:rPr>
              <a:t>Other titles often found in DevOps organizations include the following:</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80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infrastructure developer;</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site reliability engineer;</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build and release engineer;</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full-stack developer;</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automation specialist; and</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80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CI/CD platform engineer.</a:t>
            </a:r>
            <a:endParaRPr sz="2600">
              <a:highlight>
                <a:srgbClr val="FFFFFF"/>
              </a:highlight>
              <a:latin typeface="Times New Roman"/>
              <a:ea typeface="Times New Roman"/>
              <a:cs typeface="Times New Roman"/>
              <a:sym typeface="Times New Roman"/>
            </a:endParaRPr>
          </a:p>
          <a:p>
            <a:pPr indent="0" lvl="0" marL="0" rtl="0" algn="l">
              <a:lnSpc>
                <a:spcPct val="100000"/>
              </a:lnSpc>
              <a:spcBef>
                <a:spcPts val="800"/>
              </a:spcBef>
              <a:spcAft>
                <a:spcPts val="0"/>
              </a:spcAft>
              <a:buNone/>
            </a:pPr>
            <a:r>
              <a:rPr lang="en-US" sz="2600">
                <a:highlight>
                  <a:srgbClr val="FFFFFF"/>
                </a:highlight>
                <a:latin typeface="Times New Roman"/>
                <a:ea typeface="Times New Roman"/>
                <a:cs typeface="Times New Roman"/>
                <a:sym typeface="Times New Roman"/>
              </a:rPr>
              <a:t>Most entry-level DevOps jobs require a degree in computer science or a related field that covers coding, QA testing and IT infrastructure components. Higher-level positions may require advanced degrees in systems architecture and software design. People on this career path should also expand their knowledge via DevOps books, and connect with other members of the community through blogs and conferences.There is no industry-wide recognized DevOps certification, as there are for formalized frameworks such as ITIL. IBM Red Hat offers DevOps certification, while DevOps Institute has vendor-neutral options for levels from foundational knowledge to expert.</a:t>
            </a:r>
            <a:endParaRPr sz="2600">
              <a:highlight>
                <a:srgbClr val="FFFFFF"/>
              </a:highlight>
              <a:latin typeface="Times New Roman"/>
              <a:ea typeface="Times New Roman"/>
              <a:cs typeface="Times New Roman"/>
              <a:sym typeface="Times New Roman"/>
            </a:endParaRPr>
          </a:p>
          <a:p>
            <a:pPr indent="0" lvl="0" marL="0" rtl="0" algn="l">
              <a:spcBef>
                <a:spcPts val="3800"/>
              </a:spcBef>
              <a:spcAft>
                <a:spcPts val="0"/>
              </a:spcAft>
              <a:buNone/>
            </a:pPr>
            <a:r>
              <a:t/>
            </a:r>
            <a:endParaRPr sz="2600">
              <a:latin typeface="Times New Roman"/>
              <a:ea typeface="Times New Roman"/>
              <a:cs typeface="Times New Roman"/>
              <a:sym typeface="Times New Roman"/>
            </a:endParaRPr>
          </a:p>
        </p:txBody>
      </p:sp>
      <p:pic>
        <p:nvPicPr>
          <p:cNvPr id="149" name="Google Shape;149;p23"/>
          <p:cNvPicPr preferRelativeResize="0"/>
          <p:nvPr/>
        </p:nvPicPr>
        <p:blipFill>
          <a:blip r:embed="rId3">
            <a:alphaModFix/>
          </a:blip>
          <a:stretch>
            <a:fillRect/>
          </a:stretch>
        </p:blipFill>
        <p:spPr>
          <a:xfrm>
            <a:off x="5817725" y="796450"/>
            <a:ext cx="2843034" cy="2132275"/>
          </a:xfrm>
          <a:prstGeom prst="rect">
            <a:avLst/>
          </a:prstGeom>
          <a:noFill/>
          <a:ln>
            <a:noFill/>
          </a:ln>
        </p:spPr>
      </p:pic>
      <p:pic>
        <p:nvPicPr>
          <p:cNvPr id="150" name="Google Shape;150;p23"/>
          <p:cNvPicPr preferRelativeResize="0"/>
          <p:nvPr/>
        </p:nvPicPr>
        <p:blipFill>
          <a:blip r:embed="rId4">
            <a:alphaModFix/>
          </a:blip>
          <a:stretch>
            <a:fillRect/>
          </a:stretch>
        </p:blipFill>
        <p:spPr>
          <a:xfrm>
            <a:off x="9941325" y="504588"/>
            <a:ext cx="2034375" cy="271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4"/>
          <p:cNvPicPr preferRelativeResize="0"/>
          <p:nvPr/>
        </p:nvPicPr>
        <p:blipFill>
          <a:blip r:embed="rId3">
            <a:alphaModFix/>
          </a:blip>
          <a:stretch>
            <a:fillRect/>
          </a:stretch>
        </p:blipFill>
        <p:spPr>
          <a:xfrm>
            <a:off x="1623388" y="1192700"/>
            <a:ext cx="8945225" cy="447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What is DevOps ?</a:t>
            </a:r>
            <a:endParaRPr>
              <a:latin typeface="Times New Roman"/>
              <a:ea typeface="Times New Roman"/>
              <a:cs typeface="Times New Roman"/>
              <a:sym typeface="Times New Roman"/>
            </a:endParaRPr>
          </a:p>
        </p:txBody>
      </p:sp>
      <p:sp>
        <p:nvSpPr>
          <p:cNvPr id="92" name="Google Shape;92;p14"/>
          <p:cNvSpPr txBox="1"/>
          <p:nvPr>
            <p:ph idx="1" type="body"/>
          </p:nvPr>
        </p:nvSpPr>
        <p:spPr>
          <a:xfrm>
            <a:off x="838200" y="521593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0" i="0" lang="en-US">
                <a:latin typeface="Times New Roman"/>
                <a:ea typeface="Times New Roman"/>
                <a:cs typeface="Times New Roman"/>
                <a:sym typeface="Times New Roman"/>
              </a:rPr>
              <a:t>The word </a:t>
            </a:r>
            <a:r>
              <a:rPr b="0" i="1" lang="en-US">
                <a:latin typeface="Times New Roman"/>
                <a:ea typeface="Times New Roman"/>
                <a:cs typeface="Times New Roman"/>
                <a:sym typeface="Times New Roman"/>
              </a:rPr>
              <a:t>DevOps</a:t>
            </a:r>
            <a:r>
              <a:rPr b="0" i="0" lang="en-US">
                <a:latin typeface="Times New Roman"/>
                <a:ea typeface="Times New Roman"/>
                <a:cs typeface="Times New Roman"/>
                <a:sym typeface="Times New Roman"/>
              </a:rPr>
              <a:t> is a combination of the terms </a:t>
            </a:r>
            <a:r>
              <a:rPr b="0" i="1" lang="en-US">
                <a:latin typeface="Times New Roman"/>
                <a:ea typeface="Times New Roman"/>
                <a:cs typeface="Times New Roman"/>
                <a:sym typeface="Times New Roman"/>
              </a:rPr>
              <a:t>development</a:t>
            </a:r>
            <a:r>
              <a:rPr b="0" i="0" lang="en-US">
                <a:latin typeface="Times New Roman"/>
                <a:ea typeface="Times New Roman"/>
                <a:cs typeface="Times New Roman"/>
                <a:sym typeface="Times New Roman"/>
              </a:rPr>
              <a:t> and </a:t>
            </a:r>
            <a:r>
              <a:rPr b="0" i="1" lang="en-US">
                <a:latin typeface="Times New Roman"/>
                <a:ea typeface="Times New Roman"/>
                <a:cs typeface="Times New Roman"/>
                <a:sym typeface="Times New Roman"/>
              </a:rPr>
              <a:t>operations</a:t>
            </a:r>
            <a:r>
              <a:rPr b="0" i="0" lang="en-US">
                <a:latin typeface="Times New Roman"/>
                <a:ea typeface="Times New Roman"/>
                <a:cs typeface="Times New Roman"/>
                <a:sym typeface="Times New Roman"/>
              </a:rPr>
              <a:t>, meant to represent a collaborative or shared approach to the tasks performed by a company's application development and IT operations teams.</a:t>
            </a:r>
            <a:endParaRPr>
              <a:latin typeface="Times New Roman"/>
              <a:ea typeface="Times New Roman"/>
              <a:cs typeface="Times New Roman"/>
              <a:sym typeface="Times New Roman"/>
            </a:endParaRPr>
          </a:p>
        </p:txBody>
      </p:sp>
      <p:pic>
        <p:nvPicPr>
          <p:cNvPr id="93" name="Google Shape;93;p14"/>
          <p:cNvPicPr preferRelativeResize="0"/>
          <p:nvPr/>
        </p:nvPicPr>
        <p:blipFill rotWithShape="1">
          <a:blip r:embed="rId3">
            <a:alphaModFix/>
          </a:blip>
          <a:srcRect b="0" l="0" r="0" t="0"/>
          <a:stretch/>
        </p:blipFill>
        <p:spPr>
          <a:xfrm>
            <a:off x="4182794" y="1493738"/>
            <a:ext cx="3826412" cy="36321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idx="1" type="body"/>
          </p:nvPr>
        </p:nvSpPr>
        <p:spPr>
          <a:xfrm>
            <a:off x="838200" y="338930"/>
            <a:ext cx="10515600" cy="26715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DevOps describes the adoption of iterative software development, automation and programmable infrastructure deployment and maintenance.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term also covers culture changes, such as building trust and cohesion between developers and systems administrators and aligning technological projects to business requirements.</a:t>
            </a:r>
            <a:endParaRPr/>
          </a:p>
        </p:txBody>
      </p:sp>
      <p:pic>
        <p:nvPicPr>
          <p:cNvPr id="99" name="Google Shape;99;p15"/>
          <p:cNvPicPr preferRelativeResize="0"/>
          <p:nvPr/>
        </p:nvPicPr>
        <p:blipFill rotWithShape="1">
          <a:blip r:embed="rId3">
            <a:alphaModFix/>
          </a:blip>
          <a:srcRect b="0" l="0" r="0" t="0"/>
          <a:stretch/>
        </p:blipFill>
        <p:spPr>
          <a:xfrm>
            <a:off x="3311370" y="3010485"/>
            <a:ext cx="4331301" cy="3722213"/>
          </a:xfrm>
          <a:prstGeom prst="rect">
            <a:avLst/>
          </a:prstGeom>
          <a:noFill/>
          <a:ln>
            <a:noFill/>
          </a:ln>
        </p:spPr>
      </p:pic>
      <p:sp>
        <p:nvSpPr>
          <p:cNvPr id="100" name="Google Shape;100;p15"/>
          <p:cNvSpPr txBox="1"/>
          <p:nvPr/>
        </p:nvSpPr>
        <p:spPr>
          <a:xfrm>
            <a:off x="5955320" y="3203911"/>
            <a:ext cx="602566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Times New Roman"/>
                <a:ea typeface="Times New Roman"/>
                <a:cs typeface="Times New Roman"/>
                <a:sym typeface="Times New Roman"/>
              </a:rPr>
              <a:t>1</a:t>
            </a:r>
            <a:endParaRPr b="0" i="0" sz="36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838200" y="407327"/>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DevOps environments generally have common methodologies. These include the following:</a:t>
            </a:r>
            <a:endParaRPr>
              <a:latin typeface="Times New Roman"/>
              <a:ea typeface="Times New Roman"/>
              <a:cs typeface="Times New Roman"/>
              <a:sym typeface="Times New Roman"/>
            </a:endParaRPr>
          </a:p>
        </p:txBody>
      </p:sp>
      <p:sp>
        <p:nvSpPr>
          <p:cNvPr id="106" name="Google Shape;106;p16"/>
          <p:cNvSpPr txBox="1"/>
          <p:nvPr>
            <p:ph idx="1" type="body"/>
          </p:nvPr>
        </p:nvSpPr>
        <p:spPr>
          <a:xfrm>
            <a:off x="838200" y="2085267"/>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i="1" lang="en-US">
                <a:latin typeface="Times New Roman"/>
                <a:ea typeface="Times New Roman"/>
                <a:cs typeface="Times New Roman"/>
                <a:sym typeface="Times New Roman"/>
              </a:rPr>
              <a:t>Continuous Integration</a:t>
            </a:r>
            <a:r>
              <a:rPr lang="en-US">
                <a:latin typeface="Times New Roman"/>
                <a:ea typeface="Times New Roman"/>
                <a:cs typeface="Times New Roman"/>
                <a:sym typeface="Times New Roman"/>
              </a:rPr>
              <a:t> and </a:t>
            </a:r>
            <a:r>
              <a:rPr i="1" lang="en-US">
                <a:latin typeface="Times New Roman"/>
                <a:ea typeface="Times New Roman"/>
                <a:cs typeface="Times New Roman"/>
                <a:sym typeface="Times New Roman"/>
              </a:rPr>
              <a:t>Continuous Delivery </a:t>
            </a:r>
            <a:r>
              <a:rPr lang="en-US">
                <a:latin typeface="Times New Roman"/>
                <a:ea typeface="Times New Roman"/>
                <a:cs typeface="Times New Roman"/>
                <a:sym typeface="Times New Roman"/>
              </a:rPr>
              <a:t>or </a:t>
            </a:r>
            <a:r>
              <a:rPr i="1" lang="en-US">
                <a:latin typeface="Times New Roman"/>
                <a:ea typeface="Times New Roman"/>
                <a:cs typeface="Times New Roman"/>
                <a:sym typeface="Times New Roman"/>
              </a:rPr>
              <a:t>Continuous Deployment</a:t>
            </a:r>
            <a:r>
              <a:rPr lang="en-US">
                <a:latin typeface="Times New Roman"/>
                <a:ea typeface="Times New Roman"/>
                <a:cs typeface="Times New Roman"/>
                <a:sym typeface="Times New Roman"/>
              </a:rPr>
              <a:t> (CI/CD) tools, with an emphasis on task automation;</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Products that support DevOps adoption, including </a:t>
            </a:r>
            <a:r>
              <a:rPr i="1" lang="en-US">
                <a:latin typeface="Times New Roman"/>
                <a:ea typeface="Times New Roman"/>
                <a:cs typeface="Times New Roman"/>
                <a:sym typeface="Times New Roman"/>
              </a:rPr>
              <a:t>real-time monitoring</a:t>
            </a:r>
            <a:r>
              <a:rPr lang="en-US">
                <a:latin typeface="Times New Roman"/>
                <a:ea typeface="Times New Roman"/>
                <a:cs typeface="Times New Roman"/>
                <a:sym typeface="Times New Roman"/>
              </a:rPr>
              <a:t> and </a:t>
            </a:r>
            <a:r>
              <a:rPr i="1" lang="en-US">
                <a:latin typeface="Times New Roman"/>
                <a:ea typeface="Times New Roman"/>
                <a:cs typeface="Times New Roman"/>
                <a:sym typeface="Times New Roman"/>
              </a:rPr>
              <a:t>incident management systems, configuration management </a:t>
            </a:r>
            <a:r>
              <a:rPr lang="en-US">
                <a:latin typeface="Times New Roman"/>
                <a:ea typeface="Times New Roman"/>
                <a:cs typeface="Times New Roman"/>
                <a:sym typeface="Times New Roman"/>
              </a:rPr>
              <a:t>and</a:t>
            </a:r>
            <a:r>
              <a:rPr i="1" lang="en-US">
                <a:latin typeface="Times New Roman"/>
                <a:ea typeface="Times New Roman"/>
                <a:cs typeface="Times New Roman"/>
                <a:sym typeface="Times New Roman"/>
              </a:rPr>
              <a:t> collaboration platforms;</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i="1" lang="en-US">
                <a:latin typeface="Times New Roman"/>
                <a:ea typeface="Times New Roman"/>
                <a:cs typeface="Times New Roman"/>
                <a:sym typeface="Times New Roman"/>
              </a:rPr>
              <a:t>Cloud Computing</a:t>
            </a:r>
            <a:r>
              <a:rPr lang="en-US">
                <a:latin typeface="Times New Roman"/>
                <a:ea typeface="Times New Roman"/>
                <a:cs typeface="Times New Roman"/>
                <a:sym typeface="Times New Roman"/>
              </a:rPr>
              <a:t>, </a:t>
            </a:r>
            <a:r>
              <a:rPr i="1" lang="en-US">
                <a:latin typeface="Times New Roman"/>
                <a:ea typeface="Times New Roman"/>
                <a:cs typeface="Times New Roman"/>
                <a:sym typeface="Times New Roman"/>
              </a:rPr>
              <a:t>Microservices</a:t>
            </a:r>
            <a:r>
              <a:rPr lang="en-US">
                <a:latin typeface="Times New Roman"/>
                <a:ea typeface="Times New Roman"/>
                <a:cs typeface="Times New Roman"/>
                <a:sym typeface="Times New Roman"/>
              </a:rPr>
              <a:t> and </a:t>
            </a:r>
            <a:r>
              <a:rPr i="1" lang="en-US">
                <a:latin typeface="Times New Roman"/>
                <a:ea typeface="Times New Roman"/>
                <a:cs typeface="Times New Roman"/>
                <a:sym typeface="Times New Roman"/>
              </a:rPr>
              <a:t>Containers</a:t>
            </a:r>
            <a:r>
              <a:rPr lang="en-US">
                <a:latin typeface="Times New Roman"/>
                <a:ea typeface="Times New Roman"/>
                <a:cs typeface="Times New Roman"/>
                <a:sym typeface="Times New Roman"/>
              </a:rPr>
              <a:t> implemented concurrently with DevOps methodologies.</a:t>
            </a:r>
            <a:endParaRPr>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How does DevOps work?</a:t>
            </a:r>
            <a:endParaRPr/>
          </a:p>
        </p:txBody>
      </p:sp>
      <p:pic>
        <p:nvPicPr>
          <p:cNvPr id="112" name="Google Shape;112;p17"/>
          <p:cNvPicPr preferRelativeResize="0"/>
          <p:nvPr>
            <p:ph idx="1" type="body"/>
          </p:nvPr>
        </p:nvPicPr>
        <p:blipFill rotWithShape="1">
          <a:blip r:embed="rId3">
            <a:alphaModFix/>
          </a:blip>
          <a:srcRect b="0" l="0" r="0" t="0"/>
          <a:stretch/>
        </p:blipFill>
        <p:spPr>
          <a:xfrm>
            <a:off x="3649357" y="1782446"/>
            <a:ext cx="4893286" cy="2370582"/>
          </a:xfrm>
          <a:prstGeom prst="rect">
            <a:avLst/>
          </a:prstGeom>
          <a:noFill/>
          <a:ln>
            <a:noFill/>
          </a:ln>
        </p:spPr>
      </p:pic>
      <p:sp>
        <p:nvSpPr>
          <p:cNvPr id="113" name="Google Shape;113;p17"/>
          <p:cNvSpPr txBox="1"/>
          <p:nvPr/>
        </p:nvSpPr>
        <p:spPr>
          <a:xfrm>
            <a:off x="839372" y="4317488"/>
            <a:ext cx="10514428" cy="181588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You can visualize a DevOps process as an infinite loop, comprising these steps: plan, code, build, test, release, deploy, operate, monitor and -- through feedback -- plan, which resets the loop.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6C6C6C"/>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idx="1" type="body"/>
          </p:nvPr>
        </p:nvSpPr>
        <p:spPr>
          <a:xfrm>
            <a:off x="838200" y="1253331"/>
            <a:ext cx="10515600" cy="2587149"/>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sz="2800">
                <a:latin typeface="Times New Roman"/>
                <a:ea typeface="Times New Roman"/>
                <a:cs typeface="Times New Roman"/>
                <a:sym typeface="Times New Roman"/>
              </a:rPr>
              <a:t>To align software to expectations, developers and stakeholders communicate about the project, and developers work on small updates that go live independently of each other.</a:t>
            </a:r>
            <a:endParaRPr/>
          </a:p>
          <a:p>
            <a:pPr indent="-285750" lvl="0" marL="285750" rtl="0" algn="l">
              <a:lnSpc>
                <a:spcPct val="90000"/>
              </a:lnSpc>
              <a:spcBef>
                <a:spcPts val="1000"/>
              </a:spcBef>
              <a:spcAft>
                <a:spcPts val="0"/>
              </a:spcAft>
              <a:buClr>
                <a:schemeClr val="dk1"/>
              </a:buClr>
              <a:buSzPts val="2800"/>
              <a:buFont typeface="Arial"/>
              <a:buChar char="•"/>
            </a:pPr>
            <a:r>
              <a:rPr lang="en-US" sz="2800">
                <a:latin typeface="Times New Roman"/>
                <a:ea typeface="Times New Roman"/>
                <a:cs typeface="Times New Roman"/>
                <a:sym typeface="Times New Roman"/>
              </a:rPr>
              <a:t>To avoid wait times, IT teams use CI/CD pipelines and other automation to move code from one step of development and deployment to another.</a:t>
            </a:r>
            <a:endParaRPr/>
          </a:p>
        </p:txBody>
      </p:sp>
      <p:pic>
        <p:nvPicPr>
          <p:cNvPr descr="Сomics meme: &amp;quot;DevOps&amp;quot; - Comics - Meme-arsenal.com" id="119" name="Google Shape;119;p18"/>
          <p:cNvPicPr preferRelativeResize="0"/>
          <p:nvPr/>
        </p:nvPicPr>
        <p:blipFill rotWithShape="1">
          <a:blip r:embed="rId3">
            <a:alphaModFix/>
          </a:blip>
          <a:srcRect b="0" l="0" r="0" t="0"/>
          <a:stretch/>
        </p:blipFill>
        <p:spPr>
          <a:xfrm>
            <a:off x="3826411" y="3830331"/>
            <a:ext cx="4043387" cy="291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idx="1" type="body"/>
          </p:nvPr>
        </p:nvSpPr>
        <p:spPr>
          <a:xfrm>
            <a:off x="838200" y="498951"/>
            <a:ext cx="10515600" cy="2598579"/>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They deploy changes individually so that problems are traceable.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Teams rely on </a:t>
            </a:r>
            <a:r>
              <a:rPr i="1" lang="en-US">
                <a:latin typeface="Times New Roman"/>
                <a:ea typeface="Times New Roman"/>
                <a:cs typeface="Times New Roman"/>
                <a:sym typeface="Times New Roman"/>
              </a:rPr>
              <a:t>configuration management</a:t>
            </a:r>
            <a:r>
              <a:rPr lang="en-US">
                <a:latin typeface="Times New Roman"/>
                <a:ea typeface="Times New Roman"/>
                <a:cs typeface="Times New Roman"/>
                <a:sym typeface="Times New Roman"/>
              </a:rPr>
              <a:t> for consistent deployment and hosting environments.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Problems they discover in live operations lead to code improvements, often through a blameless port-mortem investigation and continuous feedback channels.</a:t>
            </a:r>
            <a:endParaRPr>
              <a:latin typeface="Times New Roman"/>
              <a:ea typeface="Times New Roman"/>
              <a:cs typeface="Times New Roman"/>
              <a:sym typeface="Times New Roman"/>
            </a:endParaRPr>
          </a:p>
        </p:txBody>
      </p:sp>
      <p:pic>
        <p:nvPicPr>
          <p:cNvPr descr="Evolution of DevOps" id="125" name="Google Shape;125;p19"/>
          <p:cNvPicPr preferRelativeResize="0"/>
          <p:nvPr/>
        </p:nvPicPr>
        <p:blipFill rotWithShape="1">
          <a:blip r:embed="rId3">
            <a:alphaModFix/>
          </a:blip>
          <a:srcRect b="0" l="0" r="0" t="0"/>
          <a:stretch/>
        </p:blipFill>
        <p:spPr>
          <a:xfrm>
            <a:off x="0" y="2788920"/>
            <a:ext cx="12358471" cy="45491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DevOps benefits and challenges:</a:t>
            </a:r>
            <a:endParaRPr/>
          </a:p>
        </p:txBody>
      </p:sp>
      <p:sp>
        <p:nvSpPr>
          <p:cNvPr id="131" name="Google Shape;131;p20"/>
          <p:cNvSpPr txBox="1"/>
          <p:nvPr>
            <p:ph idx="1" type="body"/>
          </p:nvPr>
        </p:nvSpPr>
        <p:spPr>
          <a:xfrm>
            <a:off x="925400" y="1491475"/>
            <a:ext cx="10515600" cy="6069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SzPts val="1800"/>
              <a:buNone/>
            </a:pPr>
            <a:r>
              <a:rPr lang="en-US" sz="2600">
                <a:highlight>
                  <a:srgbClr val="FFFFFF"/>
                </a:highlight>
                <a:latin typeface="Times New Roman"/>
                <a:ea typeface="Times New Roman"/>
                <a:cs typeface="Times New Roman"/>
                <a:sym typeface="Times New Roman"/>
              </a:rPr>
              <a:t>DevOps benefits include the following:</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200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fewer silos and increased communications between </a:t>
            </a:r>
            <a:br>
              <a:rPr lang="en-US" sz="2600">
                <a:highlight>
                  <a:srgbClr val="FFFFFF"/>
                </a:highlight>
                <a:latin typeface="Times New Roman"/>
                <a:ea typeface="Times New Roman"/>
                <a:cs typeface="Times New Roman"/>
                <a:sym typeface="Times New Roman"/>
              </a:rPr>
            </a:br>
            <a:r>
              <a:rPr lang="en-US" sz="2600">
                <a:highlight>
                  <a:srgbClr val="FFFFFF"/>
                </a:highlight>
                <a:latin typeface="Times New Roman"/>
                <a:ea typeface="Times New Roman"/>
                <a:cs typeface="Times New Roman"/>
                <a:sym typeface="Times New Roman"/>
              </a:rPr>
              <a:t>IT groups;</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faster time to market for software;</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rapid improvement based on feedback;</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less downtime;</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improvement to the whole software delivery pipeline through builds, validations and deployment;</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less menial work, thanks to automation;</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streamlined development processes through increased responsibility and code ownership in development; and</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broader roles and skills.</a:t>
            </a:r>
            <a:endParaRPr sz="2600">
              <a:highlight>
                <a:srgbClr val="FFFFFF"/>
              </a:highlight>
              <a:latin typeface="Times New Roman"/>
              <a:ea typeface="Times New Roman"/>
              <a:cs typeface="Times New Roman"/>
              <a:sym typeface="Times New Roman"/>
            </a:endParaRPr>
          </a:p>
          <a:p>
            <a:pPr indent="0" lvl="0" marL="0" rtl="0" algn="l">
              <a:lnSpc>
                <a:spcPct val="100000"/>
              </a:lnSpc>
              <a:spcBef>
                <a:spcPts val="3800"/>
              </a:spcBef>
              <a:spcAft>
                <a:spcPts val="0"/>
              </a:spcAft>
              <a:buSzPts val="1800"/>
              <a:buNone/>
            </a:pPr>
            <a:r>
              <a:t/>
            </a:r>
            <a:endParaRPr/>
          </a:p>
        </p:txBody>
      </p:sp>
      <p:pic>
        <p:nvPicPr>
          <p:cNvPr id="132" name="Google Shape;132;p20"/>
          <p:cNvPicPr preferRelativeResize="0"/>
          <p:nvPr/>
        </p:nvPicPr>
        <p:blipFill rotWithShape="1">
          <a:blip r:embed="rId3">
            <a:alphaModFix/>
          </a:blip>
          <a:srcRect b="0" l="11358" r="11001" t="0"/>
          <a:stretch/>
        </p:blipFill>
        <p:spPr>
          <a:xfrm>
            <a:off x="8531100" y="794100"/>
            <a:ext cx="3395850" cy="2460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idx="1" type="body"/>
          </p:nvPr>
        </p:nvSpPr>
        <p:spPr>
          <a:xfrm>
            <a:off x="838200" y="864850"/>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000"/>
              </a:spcBef>
              <a:spcAft>
                <a:spcPts val="0"/>
              </a:spcAft>
              <a:buClr>
                <a:schemeClr val="dk1"/>
              </a:buClr>
              <a:buSzPts val="1100"/>
              <a:buFont typeface="Arial"/>
              <a:buNone/>
            </a:pPr>
            <a:r>
              <a:rPr lang="en-US" sz="2600">
                <a:highlight>
                  <a:srgbClr val="FFFFFF"/>
                </a:highlight>
                <a:latin typeface="Times New Roman"/>
                <a:ea typeface="Times New Roman"/>
                <a:cs typeface="Times New Roman"/>
                <a:sym typeface="Times New Roman"/>
              </a:rPr>
              <a:t>However, DevOps challenges abound:</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200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organizational and IT departmental changes, including new skills and job roles;</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expensive tools and platforms, including training and support to use them effectively;</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development and IT tool proliferation;</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unnecessary, fragile or unsafe automation;</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scaling DevOps across multiple projects and teams;</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riskier deployment due to a fail-fast mentality and job generalization vs. specialization;</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regulatory compliance, especially when role separation is required; and</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new bottlenecks.</a:t>
            </a:r>
            <a:endParaRPr sz="2600">
              <a:highlight>
                <a:srgbClr val="FFFFFF"/>
              </a:highlight>
              <a:latin typeface="Times New Roman"/>
              <a:ea typeface="Times New Roman"/>
              <a:cs typeface="Times New Roman"/>
              <a:sym typeface="Times New Roman"/>
            </a:endParaRPr>
          </a:p>
          <a:p>
            <a:pPr indent="0" lvl="0" marL="0" rtl="0" algn="l">
              <a:lnSpc>
                <a:spcPct val="100000"/>
              </a:lnSpc>
              <a:spcBef>
                <a:spcPts val="3800"/>
              </a:spcBef>
              <a:spcAft>
                <a:spcPts val="0"/>
              </a:spcAft>
              <a:buSzPts val="1800"/>
              <a:buNone/>
            </a:pPr>
            <a:r>
              <a:t/>
            </a:r>
            <a:endParaRPr sz="26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